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3" r:id="rId1"/>
  </p:sldMasterIdLst>
  <p:notesMasterIdLst>
    <p:notesMasterId r:id="rId20"/>
  </p:notesMasterIdLst>
  <p:sldIdLst>
    <p:sldId id="393" r:id="rId2"/>
    <p:sldId id="454" r:id="rId3"/>
    <p:sldId id="455" r:id="rId4"/>
    <p:sldId id="456" r:id="rId5"/>
    <p:sldId id="457" r:id="rId6"/>
    <p:sldId id="461" r:id="rId7"/>
    <p:sldId id="458" r:id="rId8"/>
    <p:sldId id="459" r:id="rId9"/>
    <p:sldId id="462" r:id="rId10"/>
    <p:sldId id="460" r:id="rId11"/>
    <p:sldId id="396" r:id="rId12"/>
    <p:sldId id="397" r:id="rId13"/>
    <p:sldId id="398" r:id="rId14"/>
    <p:sldId id="399" r:id="rId15"/>
    <p:sldId id="400" r:id="rId16"/>
    <p:sldId id="401" r:id="rId17"/>
    <p:sldId id="452" r:id="rId18"/>
    <p:sldId id="463" r:id="rId19"/>
  </p:sldIdLst>
  <p:sldSz cx="9144000" cy="6858000" type="screen4x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2" autoAdjust="0"/>
  </p:normalViewPr>
  <p:slideViewPr>
    <p:cSldViewPr>
      <p:cViewPr varScale="1">
        <p:scale>
          <a:sx n="95" d="100"/>
          <a:sy n="95" d="100"/>
        </p:scale>
        <p:origin x="-9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5F146-1CC8-466D-A7BB-63E1D7F64613}" type="datetimeFigureOut">
              <a:rPr lang="nb-NO" smtClean="0"/>
              <a:t>06.12.2015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7DCAA-ED4E-46CA-BAFF-742DE20CC27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9336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7DCAA-ED4E-46CA-BAFF-742DE20CC277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0007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9" name="Undertit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28" name="Plassholder for dato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6ED7EEB-5529-4D12-843E-054BACFA18FD}" type="datetime1">
              <a:rPr lang="en-GB" smtClean="0"/>
              <a:t>06/12/2015</a:t>
            </a:fld>
            <a:endParaRPr lang="en-GB"/>
          </a:p>
        </p:txBody>
      </p:sp>
      <p:sp>
        <p:nvSpPr>
          <p:cNvPr id="17" name="Plassholder for bunntekst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lassholder for lysbildenumm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ktangel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ktangel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ktangel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ktangel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2E4F2-C87D-44BC-9A1E-593345C3AB16}" type="datetime1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4399-F1CE-457C-AE85-35184348D41F}" type="datetime1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tt linj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Likebent trekant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 linj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A0E0-F0AC-4CAB-8533-3DB65873E40F}" type="datetime1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FCC62E3-5821-408F-ABCA-8AD0740FB7BD}" type="datetime1">
              <a:rPr lang="en-GB" smtClean="0"/>
              <a:t>06/12/2015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ktangel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2F80F-0B3A-4ED4-99C5-0FB31D6F16BC}" type="datetime1">
              <a:rPr lang="en-GB" smtClean="0"/>
              <a:t>06/12/2015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Plassholder for innhold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F88F9-933E-4E51-94F3-B9733968F994}" type="datetime1">
              <a:rPr lang="en-GB" smtClean="0"/>
              <a:t>06/12/2015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Plassholder for innhold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13" name="Plassholder for innhold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3E6F-977E-4F6E-B39B-98C3811380F6}" type="datetime1">
              <a:rPr lang="en-GB" smtClean="0"/>
              <a:t>06/12/2015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Likebent trekan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AC995-A718-4C25-81BB-8F92CBCC579F}" type="datetime1">
              <a:rPr lang="en-GB" smtClean="0"/>
              <a:t>06/12/2015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5" name="Rett linj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Likebent trekant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5A52B-A8B6-4EA9-BB0F-3B7EACAA3836}" type="datetime1">
              <a:rPr lang="en-GB" smtClean="0"/>
              <a:t>06/12/2015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 linj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Likebent trekan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ssholder for innhold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1ABEE-0108-4103-B417-E2B5F583B58D}" type="datetime1">
              <a:rPr lang="en-GB" smtClean="0"/>
              <a:t>06/12/2015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tt linj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Likebent trekant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ssholder for tittel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3" name="Plassholder for teks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4" name="Plassholder for dato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732C3A-99F5-487F-B5B2-CDE4064CC95F}" type="datetime1">
              <a:rPr lang="en-GB" smtClean="0"/>
              <a:t>06/12/2015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Plassholder for lysbildenumm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1B89D3-DA1B-4D9A-AAD3-33D4BE17FFA2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Rett linj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ett linj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Likebent trekant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ostmottak.bufdir@bufetat.no?subject=Sp&#248;rsm&#229;l%20om%20kurs%20for%20tilsynspersoner" TargetMode="Externa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hyperlink" Target="colourbox.com" TargetMode="External"/><Relationship Id="rId4" Type="http://schemas.openxmlformats.org/officeDocument/2006/relationships/hyperlink" Target="http://www.bufdir.no/fosterhje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Tilsynsoppdraget</a:t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5" name="Undertittel 2"/>
          <p:cNvSpPr>
            <a:spLocks noGrp="1"/>
          </p:cNvSpPr>
          <p:nvPr>
            <p:ph type="subTitle" idx="1"/>
          </p:nvPr>
        </p:nvSpPr>
        <p:spPr>
          <a:xfrm>
            <a:off x="1219200" y="5055840"/>
            <a:ext cx="6858000" cy="677416"/>
          </a:xfrm>
        </p:spPr>
        <p:txBody>
          <a:bodyPr>
            <a:noAutofit/>
          </a:bodyPr>
          <a:lstStyle/>
          <a:p>
            <a:r>
              <a:rPr lang="nb-NO" sz="1700" dirty="0"/>
              <a:t>Modul </a:t>
            </a:r>
            <a:r>
              <a:rPr lang="nb-NO" sz="1700" dirty="0" smtClean="0"/>
              <a:t>4</a:t>
            </a:r>
            <a:endParaRPr lang="nb-NO" sz="1700" dirty="0"/>
          </a:p>
          <a:p>
            <a:r>
              <a:rPr lang="nb-NO" sz="1700" dirty="0"/>
              <a:t>Opplæring for tilsynspersoner</a:t>
            </a:r>
          </a:p>
        </p:txBody>
      </p:sp>
    </p:spTree>
    <p:extLst>
      <p:ext uri="{BB962C8B-B14F-4D97-AF65-F5344CB8AC3E}">
        <p14:creationId xmlns:p14="http://schemas.microsoft.com/office/powerpoint/2010/main" val="2337177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Tilsynsrapporten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/>
              <a:t>Rapportens</a:t>
            </a:r>
            <a:r>
              <a:rPr lang="nb-NO" dirty="0" smtClean="0"/>
              <a:t> formål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Gjennomføring og rutiner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Skriveprosess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dirty="0" smtClean="0"/>
              <a:t>Rapportskjema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10</a:t>
            </a:fld>
            <a:endParaRPr lang="en-GB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304800"/>
            <a:ext cx="3810000" cy="571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7901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Rapportens formål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11</a:t>
            </a:fld>
            <a:endParaRPr lang="en-GB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Beskrive kontakten som har funnet sted mellom barnet, tilsyn og fosterhjem</a:t>
            </a:r>
          </a:p>
          <a:p>
            <a:pPr marL="109728" indent="0">
              <a:buNone/>
            </a:pPr>
            <a:endParaRPr lang="nb-NO" dirty="0" smtClean="0"/>
          </a:p>
          <a:p>
            <a:r>
              <a:rPr lang="nb-NO" dirty="0" smtClean="0"/>
              <a:t>Være et formelt dokument som skal gi informasjon til barneverntjenestene </a:t>
            </a:r>
          </a:p>
          <a:p>
            <a:endParaRPr lang="nb-NO" dirty="0"/>
          </a:p>
          <a:p>
            <a:r>
              <a:rPr lang="nb-NO" dirty="0" smtClean="0"/>
              <a:t>Kontrollere og dokumentere opplysninger om barnets situasjon </a:t>
            </a:r>
          </a:p>
          <a:p>
            <a:endParaRPr lang="nb-NO" dirty="0"/>
          </a:p>
          <a:p>
            <a:r>
              <a:rPr lang="nb-NO" dirty="0" smtClean="0"/>
              <a:t>Få frem barnets stemme</a:t>
            </a:r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114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Gjennomføring og rutiner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</a:t>
            </a:r>
            <a:r>
              <a:rPr lang="nb-NO" dirty="0" smtClean="0"/>
              <a:t>ilsyn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 err="1" smtClean="0"/>
              <a:t>Fosterhjemskommune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12</a:t>
            </a:fld>
            <a:endParaRPr lang="en-GB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 smtClean="0"/>
              <a:t>Rapport skrives etter hvert tilsyn</a:t>
            </a:r>
          </a:p>
          <a:p>
            <a:r>
              <a:rPr lang="nb-NO" dirty="0" smtClean="0"/>
              <a:t>En rapport for hvert barn </a:t>
            </a:r>
          </a:p>
          <a:p>
            <a:r>
              <a:rPr lang="nb-NO" dirty="0" smtClean="0"/>
              <a:t>Sende rapporten snarest til </a:t>
            </a:r>
            <a:r>
              <a:rPr lang="nb-NO" dirty="0" err="1" smtClean="0"/>
              <a:t>fosterhjemskommune</a:t>
            </a:r>
            <a:endParaRPr lang="nb-NO" dirty="0" smtClean="0"/>
          </a:p>
          <a:p>
            <a:r>
              <a:rPr lang="nb-NO" dirty="0" smtClean="0"/>
              <a:t>Ved alvorlig bekymring også rapportere til omsorgskommune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Godkjenne rapport</a:t>
            </a:r>
          </a:p>
          <a:p>
            <a:r>
              <a:rPr lang="nb-NO" dirty="0" smtClean="0"/>
              <a:t>Sende kopi av rapport til omsorgskommune</a:t>
            </a:r>
          </a:p>
          <a:p>
            <a:r>
              <a:rPr lang="nb-NO" dirty="0" smtClean="0"/>
              <a:t>Sende kopi av rapport til foreldre når barn er frivillig plassert</a:t>
            </a:r>
          </a:p>
          <a:p>
            <a:r>
              <a:rPr lang="nb-NO" dirty="0" smtClean="0"/>
              <a:t>Sende kopi til Fylkesmannen når rapport viser alvorlige mangler i omsorgen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39379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Gjennomføring og rutiner forts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Fosterhjemskommunens kvalitetssikring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Omsorgskommunens oppfølging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13</a:t>
            </a:fld>
            <a:endParaRPr lang="en-GB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 smtClean="0"/>
              <a:t>Sikre forsvarlig utforming av rapport</a:t>
            </a:r>
          </a:p>
          <a:p>
            <a:r>
              <a:rPr lang="nb-NO" dirty="0" smtClean="0"/>
              <a:t>Kontrollere at rapport gir tilstrekkelig informasjon </a:t>
            </a:r>
            <a:r>
              <a:rPr lang="nb-NO" dirty="0" err="1" smtClean="0"/>
              <a:t>inkl</a:t>
            </a:r>
            <a:r>
              <a:rPr lang="nb-NO" dirty="0" smtClean="0"/>
              <a:t> tilsynets vurdering</a:t>
            </a:r>
          </a:p>
          <a:p>
            <a:r>
              <a:rPr lang="nb-NO" dirty="0" smtClean="0"/>
              <a:t>Om nødvendig be om </a:t>
            </a:r>
            <a:r>
              <a:rPr lang="nb-NO" dirty="0" err="1" smtClean="0"/>
              <a:t>tilleggsrapport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 smtClean="0"/>
              <a:t>Følge opp innhold i rapporten</a:t>
            </a:r>
          </a:p>
          <a:p>
            <a:r>
              <a:rPr lang="nb-NO" dirty="0" smtClean="0"/>
              <a:t>Følge opp forhold som kan gi grunn til bekymring</a:t>
            </a:r>
          </a:p>
          <a:p>
            <a:r>
              <a:rPr lang="nb-NO" dirty="0" smtClean="0"/>
              <a:t>Gi informasjon til tilsyn og </a:t>
            </a:r>
            <a:r>
              <a:rPr lang="nb-NO" dirty="0" err="1" smtClean="0"/>
              <a:t>fosterhjemskommune</a:t>
            </a:r>
            <a:r>
              <a:rPr lang="nb-NO" dirty="0" smtClean="0"/>
              <a:t> om tiltak og endringer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418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Skriveprosess og innhold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14</a:t>
            </a:fld>
            <a:endParaRPr lang="en-GB"/>
          </a:p>
        </p:txBody>
      </p:sp>
      <p:sp>
        <p:nvSpPr>
          <p:cNvPr id="2" name="Plassholder for innhold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 smtClean="0"/>
              <a:t>Gjengi det barnet og andre forteller </a:t>
            </a:r>
          </a:p>
          <a:p>
            <a:endParaRPr lang="nb-NO" dirty="0" smtClean="0"/>
          </a:p>
          <a:p>
            <a:r>
              <a:rPr lang="nb-NO" dirty="0" smtClean="0"/>
              <a:t>Skille mellom barnets og fosterhjemmets opplysninger</a:t>
            </a:r>
          </a:p>
          <a:p>
            <a:endParaRPr lang="nb-NO" dirty="0" smtClean="0"/>
          </a:p>
          <a:p>
            <a:r>
              <a:rPr lang="nb-NO" dirty="0" smtClean="0"/>
              <a:t>Skille mellom fakta, utsagn og egne vurderinger</a:t>
            </a:r>
          </a:p>
          <a:p>
            <a:pPr marL="114300" indent="0">
              <a:buNone/>
            </a:pPr>
            <a:endParaRPr lang="nb-NO" dirty="0" smtClean="0"/>
          </a:p>
          <a:p>
            <a:r>
              <a:rPr lang="nb-NO" dirty="0" smtClean="0"/>
              <a:t>Oppbevaring av notater og rapporter</a:t>
            </a:r>
          </a:p>
          <a:p>
            <a:endParaRPr lang="nb-NO" dirty="0"/>
          </a:p>
          <a:p>
            <a:r>
              <a:rPr lang="nb-NO" dirty="0"/>
              <a:t>Gjennomgang av rapportskjema</a:t>
            </a:r>
          </a:p>
          <a:p>
            <a:endParaRPr lang="nb-NO" dirty="0" smtClean="0"/>
          </a:p>
          <a:p>
            <a:pPr marL="109728" indent="0">
              <a:buNone/>
            </a:pPr>
            <a:endParaRPr lang="nb-NO" dirty="0"/>
          </a:p>
        </p:txBody>
      </p:sp>
      <p:pic>
        <p:nvPicPr>
          <p:cNvPr id="3074" name="Picture 2" descr="C:\Users\hsossin\AppData\Local\Microsoft\Windows\Temporary Internet Files\Content.IE5\JV5UYDGT\Blyantsmil001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792" y="436510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6748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Rapportskjema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15</a:t>
            </a:fld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Faktiske opplysninger</a:t>
            </a:r>
          </a:p>
          <a:p>
            <a:r>
              <a:rPr lang="nb-NO" dirty="0" smtClean="0"/>
              <a:t>Planlegging av besøk</a:t>
            </a:r>
          </a:p>
          <a:p>
            <a:endParaRPr lang="nb-NO" dirty="0" smtClean="0"/>
          </a:p>
          <a:p>
            <a:r>
              <a:rPr lang="nb-NO" dirty="0" smtClean="0"/>
              <a:t>Tema under tilsynsbesøk </a:t>
            </a:r>
          </a:p>
          <a:p>
            <a:r>
              <a:rPr lang="nb-NO" dirty="0" smtClean="0"/>
              <a:t>Samspill i fosterhjemmet</a:t>
            </a:r>
          </a:p>
          <a:p>
            <a:r>
              <a:rPr lang="nb-NO" dirty="0" smtClean="0"/>
              <a:t>Oppfølging av barnets kultur, språk, etnisitet og religion</a:t>
            </a:r>
          </a:p>
          <a:p>
            <a:endParaRPr lang="nb-NO" dirty="0" smtClean="0"/>
          </a:p>
          <a:p>
            <a:r>
              <a:rPr lang="nb-NO" dirty="0" smtClean="0"/>
              <a:t>Avklaringer</a:t>
            </a:r>
          </a:p>
          <a:p>
            <a:r>
              <a:rPr lang="nb-NO" dirty="0" smtClean="0"/>
              <a:t>Vurderinger</a:t>
            </a:r>
          </a:p>
          <a:p>
            <a:endParaRPr lang="nb-NO" dirty="0"/>
          </a:p>
          <a:p>
            <a:r>
              <a:rPr lang="nb-NO" dirty="0" smtClean="0"/>
              <a:t>Jf. pkt. 6.1 Tilsynsrapportens innhold - veileder s.48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35554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sz="3100" dirty="0"/>
              <a:t>Barnets stemme – samles med samtale med barn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Hør meg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 smtClean="0"/>
              <a:t>Involver meg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16</a:t>
            </a:fld>
            <a:endParaRPr lang="en-GB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457200" y="2174875"/>
            <a:ext cx="4330824" cy="3951288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God og alderstilpasset informasjon om rapportens formål</a:t>
            </a:r>
          </a:p>
          <a:p>
            <a:r>
              <a:rPr lang="nb-NO" dirty="0" smtClean="0"/>
              <a:t>Følge barnets initiativ</a:t>
            </a:r>
          </a:p>
          <a:p>
            <a:r>
              <a:rPr lang="nb-NO" dirty="0" smtClean="0"/>
              <a:t>La barnet snakke fritt</a:t>
            </a:r>
          </a:p>
          <a:p>
            <a:r>
              <a:rPr lang="nb-NO" dirty="0" smtClean="0"/>
              <a:t>Still åpne spørsmål</a:t>
            </a:r>
          </a:p>
          <a:p>
            <a:r>
              <a:rPr lang="nb-NO" dirty="0" smtClean="0"/>
              <a:t>Rett til å snakke, men ikke plikt</a:t>
            </a:r>
          </a:p>
          <a:p>
            <a:r>
              <a:rPr lang="nb-NO" dirty="0" smtClean="0"/>
              <a:t>Barnets medbestemmelse kontra tilsynets oppgave</a:t>
            </a:r>
            <a:endParaRPr lang="nb-NO" dirty="0"/>
          </a:p>
        </p:txBody>
      </p:sp>
      <p:pic>
        <p:nvPicPr>
          <p:cNvPr id="1028" name="Picture 4" descr="C:\Users\hsossin\AppData\Local\Microsoft\Windows\Temporary Internet Files\Content.IE5\IY2TYZVD\0511-1101-0118-1935_Stick_Figures_of_Preschool_Kids_Playing_clipart_image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492896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0378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altLang="nb-NO" sz="4000" dirty="0"/>
              <a:t>Spørsmål?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17</a:t>
            </a:fld>
            <a:endParaRPr lang="en-GB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958" y="1917233"/>
            <a:ext cx="3758082" cy="3599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6314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18</a:t>
            </a:fld>
            <a:endParaRPr lang="en-GB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085184"/>
            <a:ext cx="2857500" cy="666750"/>
          </a:xfrm>
        </p:spPr>
      </p:pic>
      <p:sp>
        <p:nvSpPr>
          <p:cNvPr id="6" name="Tekstboks 12"/>
          <p:cNvSpPr txBox="1"/>
          <p:nvPr/>
        </p:nvSpPr>
        <p:spPr>
          <a:xfrm>
            <a:off x="1337786" y="1268760"/>
            <a:ext cx="6480175" cy="279350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900" b="1" cap="all" dirty="0" smtClean="0">
              <a:solidFill>
                <a:srgbClr val="000000"/>
              </a:solidFill>
              <a:effectLst/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cap="all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KURSET ER UTARBEIDET AV Barne-</a:t>
            </a:r>
            <a:r>
              <a:rPr lang="nb-NO" sz="900" b="1" cap="all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, ungdoms- </a:t>
            </a:r>
            <a:r>
              <a:rPr lang="nb-NO" sz="900" b="1" cap="all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og familiedirektoratet </a:t>
            </a:r>
            <a:r>
              <a:rPr lang="nb-NO" sz="900" b="1" cap="all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DESEMBER 2015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Postadresse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Postboks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2233, 3103 </a:t>
            </a: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Tønsberg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Besøksadresse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err="1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Stensberggaten</a:t>
            </a: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27, 7. etasj</a:t>
            </a:r>
            <a:r>
              <a:rPr lang="nb-NO" sz="900" dirty="0" smtClean="0">
                <a:solidFill>
                  <a:srgbClr val="000000"/>
                </a:solidFill>
                <a:latin typeface="Arial"/>
                <a:ea typeface="MS Mincho"/>
                <a:cs typeface="MinionPro-Regular"/>
              </a:rPr>
              <a:t>e,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Oslo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 smtClean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>
                <a:solidFill>
                  <a:srgbClr val="000000"/>
                </a:solidFill>
                <a:latin typeface="Arial"/>
                <a:ea typeface="MS Mincho"/>
                <a:cs typeface="MinionPro-Regular"/>
              </a:rPr>
              <a:t>E-posthenvendelser</a:t>
            </a: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latin typeface="Arial"/>
                <a:ea typeface="MS Mincho"/>
                <a:cs typeface="MinionPro-Regular"/>
                <a:hlinkClick r:id="rId3"/>
              </a:rPr>
              <a:t>postmottak.bufdir@bufetat.no</a:t>
            </a:r>
            <a:r>
              <a:rPr lang="nb-NO" sz="900" dirty="0" smtClean="0">
                <a:solidFill>
                  <a:srgbClr val="000000"/>
                </a:solidFill>
                <a:latin typeface="Arial"/>
                <a:ea typeface="MS Mincho"/>
                <a:cs typeface="MinionPro-Regular"/>
              </a:rPr>
              <a:t> </a:t>
            </a:r>
            <a:endParaRPr lang="nb-NO" sz="900" dirty="0">
              <a:solidFill>
                <a:srgbClr val="000000"/>
              </a:solidFill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b="1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Sentralbord</a:t>
            </a:r>
            <a:endParaRPr lang="nb-NO" sz="900" dirty="0">
              <a:solidFill>
                <a:srgbClr val="000000"/>
              </a:solidFill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466 </a:t>
            </a:r>
            <a:r>
              <a:rPr lang="nb-NO" sz="900" dirty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15 000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900" dirty="0" smtClean="0">
              <a:solidFill>
                <a:srgbClr val="000000"/>
              </a:solidFill>
              <a:effectLst/>
              <a:latin typeface="Arial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Nedlastning: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  <a:hlinkClick r:id="rId4"/>
              </a:rPr>
              <a:t>www.bufdir.no/fosterhjem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 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</a:rPr>
              <a:t>Foto: </a:t>
            </a:r>
            <a:r>
              <a:rPr lang="nb-NO" sz="900" dirty="0" smtClean="0">
                <a:solidFill>
                  <a:srgbClr val="000000"/>
                </a:solidFill>
                <a:effectLst/>
                <a:latin typeface="Arial"/>
                <a:ea typeface="MS Mincho"/>
                <a:cs typeface="MinionPro-Regular"/>
                <a:hlinkClick r:id="rId5" action="ppaction://hlinkfile"/>
              </a:rPr>
              <a:t>colourbox.com</a:t>
            </a:r>
            <a:endParaRPr lang="nb-NO" sz="1200" dirty="0">
              <a:solidFill>
                <a:srgbClr val="000000"/>
              </a:solidFill>
              <a:effectLst/>
              <a:latin typeface="MinionPro-Regular"/>
              <a:ea typeface="MS Mincho"/>
              <a:cs typeface="MinionPro-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242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Tilsynsbesøket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 marL="274320" lvl="0" indent="-274320">
              <a:buClr>
                <a:srgbClr val="727CA3"/>
              </a:buClr>
              <a:buFont typeface="Wingdings 3"/>
              <a:buChar char=""/>
            </a:pPr>
            <a:r>
              <a:rPr lang="nb-NO" dirty="0"/>
              <a:t>Rammer for </a:t>
            </a:r>
            <a:r>
              <a:rPr lang="nb-NO" dirty="0" smtClean="0"/>
              <a:t>samtalen</a:t>
            </a:r>
            <a:endParaRPr lang="nb-NO" dirty="0"/>
          </a:p>
          <a:p>
            <a:pPr marL="274320" lvl="0" indent="-274320">
              <a:buClr>
                <a:srgbClr val="727CA3"/>
              </a:buClr>
              <a:buFont typeface="Wingdings 3"/>
              <a:buChar char=""/>
            </a:pPr>
            <a:r>
              <a:rPr lang="nb-NO" dirty="0"/>
              <a:t>Forberedelse til samtalen</a:t>
            </a:r>
          </a:p>
          <a:p>
            <a:pPr marL="274320" lvl="0" indent="-274320">
              <a:buClr>
                <a:srgbClr val="727CA3"/>
              </a:buClr>
              <a:buFont typeface="Wingdings 3"/>
              <a:buChar char=""/>
            </a:pPr>
            <a:r>
              <a:rPr lang="nb-NO" dirty="0" smtClean="0"/>
              <a:t>Under </a:t>
            </a:r>
            <a:r>
              <a:rPr lang="nb-NO" dirty="0"/>
              <a:t>samtalen</a:t>
            </a:r>
          </a:p>
          <a:p>
            <a:pPr marL="274320" lvl="0" indent="-274320">
              <a:buClr>
                <a:srgbClr val="727CA3"/>
              </a:buClr>
              <a:buFont typeface="Wingdings 3"/>
              <a:buChar char=""/>
            </a:pPr>
            <a:r>
              <a:rPr lang="nb-NO" dirty="0" smtClean="0"/>
              <a:t>Etter </a:t>
            </a:r>
            <a:r>
              <a:rPr lang="nb-NO" dirty="0"/>
              <a:t>samtalen</a:t>
            </a:r>
          </a:p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nb-NO" altLang="nb-NO" smtClean="0"/>
              <a:t>Side  </a:t>
            </a:r>
            <a:fld id="{67A5A095-75FE-4715-9190-B09CEC78F5D5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5356800" cy="5356800"/>
          </a:xfrm>
        </p:spPr>
      </p:pic>
    </p:spTree>
    <p:extLst>
      <p:ext uri="{BB962C8B-B14F-4D97-AF65-F5344CB8AC3E}">
        <p14:creationId xmlns:p14="http://schemas.microsoft.com/office/powerpoint/2010/main" val="28462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Rammer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hensikt</a:t>
            </a:r>
            <a:r>
              <a:rPr lang="en-GB" dirty="0"/>
              <a:t> med </a:t>
            </a:r>
            <a:r>
              <a:rPr lang="en-GB" dirty="0" err="1" smtClean="0"/>
              <a:t>tilsynet</a:t>
            </a:r>
            <a:r>
              <a:rPr lang="en-GB" dirty="0" smtClean="0"/>
              <a:t> 1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Tilsynet skal kontrollere:</a:t>
            </a:r>
          </a:p>
          <a:p>
            <a:pPr lvl="1"/>
            <a:endParaRPr lang="nb-NO" dirty="0" smtClean="0">
              <a:solidFill>
                <a:schemeClr val="tx1"/>
              </a:solidFill>
            </a:endParaRP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at barnet får forsvarlig omsorg </a:t>
            </a:r>
          </a:p>
          <a:p>
            <a:pPr lvl="1"/>
            <a:endParaRPr lang="nb-NO" dirty="0" smtClean="0">
              <a:solidFill>
                <a:schemeClr val="tx1"/>
              </a:solidFill>
            </a:endParaRP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at forutsetningene som ligger til grunn for plasseringen blir fulgt opp</a:t>
            </a:r>
          </a:p>
          <a:p>
            <a:pPr lvl="1"/>
            <a:endParaRPr lang="nb-NO" dirty="0" smtClean="0">
              <a:solidFill>
                <a:schemeClr val="tx1"/>
              </a:solidFill>
            </a:endParaRP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hvordan barnet opplever sin situasjon i fosterhjemmet og tilsynet må gjennomføres slik at tilsynspersonen får et helhetlig bilde av den omsorgen barnet får</a:t>
            </a:r>
          </a:p>
        </p:txBody>
      </p:sp>
    </p:spTree>
    <p:extLst>
      <p:ext uri="{BB962C8B-B14F-4D97-AF65-F5344CB8AC3E}">
        <p14:creationId xmlns:p14="http://schemas.microsoft.com/office/powerpoint/2010/main" val="548579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Rammer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hensikt</a:t>
            </a:r>
            <a:r>
              <a:rPr lang="en-GB" dirty="0"/>
              <a:t> med </a:t>
            </a:r>
            <a:r>
              <a:rPr lang="en-GB" dirty="0" err="1" smtClean="0"/>
              <a:t>tilsynet</a:t>
            </a:r>
            <a:r>
              <a:rPr lang="en-GB" dirty="0" smtClean="0"/>
              <a:t> 2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Plassholder for innhold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Informasjon som barna selv kommer med, er en vesentlig del av vurderingsgrunnlaget og er viktig for å sikre barns medvirkning</a:t>
            </a:r>
          </a:p>
          <a:p>
            <a:pPr lvl="1"/>
            <a:endParaRPr lang="nb-NO" dirty="0" smtClean="0">
              <a:solidFill>
                <a:schemeClr val="tx1"/>
              </a:solidFill>
            </a:endParaRPr>
          </a:p>
          <a:p>
            <a:r>
              <a:rPr lang="nb-NO" dirty="0" smtClean="0">
                <a:solidFill>
                  <a:schemeClr val="tx1"/>
                </a:solidFill>
              </a:rPr>
              <a:t>Derfor må tilsynspersonen:</a:t>
            </a:r>
          </a:p>
          <a:p>
            <a:pPr lvl="2"/>
            <a:endParaRPr lang="nb-NO" dirty="0" smtClean="0">
              <a:solidFill>
                <a:schemeClr val="tx1"/>
              </a:solidFill>
            </a:endParaRP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beskrive hvordan barnet oppfatter sin egen livssituasjon</a:t>
            </a:r>
          </a:p>
          <a:p>
            <a:pPr lvl="1"/>
            <a:endParaRPr lang="nb-NO" dirty="0" smtClean="0">
              <a:solidFill>
                <a:schemeClr val="tx1"/>
              </a:solidFill>
            </a:endParaRPr>
          </a:p>
          <a:p>
            <a:pPr lvl="1"/>
            <a:r>
              <a:rPr lang="nb-NO" dirty="0" smtClean="0">
                <a:solidFill>
                  <a:schemeClr val="tx1"/>
                </a:solidFill>
              </a:rPr>
              <a:t>formidle hva barnet sier, med barnets egne ord</a:t>
            </a:r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876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Forberedelse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 smtClean="0"/>
              <a:t>tilsynet</a:t>
            </a:r>
            <a:r>
              <a:rPr lang="en-GB" dirty="0" smtClean="0"/>
              <a:t> 1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Clr>
                <a:srgbClr val="727CA3"/>
              </a:buClr>
            </a:pPr>
            <a:r>
              <a:rPr lang="en-GB" dirty="0" err="1"/>
              <a:t>Første</a:t>
            </a:r>
            <a:r>
              <a:rPr lang="en-GB" dirty="0"/>
              <a:t> </a:t>
            </a:r>
            <a:r>
              <a:rPr lang="en-GB" dirty="0" err="1"/>
              <a:t>besøk</a:t>
            </a:r>
            <a:endParaRPr lang="nb-NO" dirty="0"/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endParaRPr lang="en-GB" dirty="0" smtClean="0">
              <a:solidFill>
                <a:schemeClr val="tx1"/>
              </a:solidFill>
            </a:endParaRP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dirty="0" err="1" smtClean="0">
                <a:solidFill>
                  <a:schemeClr val="tx1"/>
                </a:solidFill>
              </a:rPr>
              <a:t>Informasjon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om </a:t>
            </a:r>
            <a:r>
              <a:rPr lang="en-GB" dirty="0" err="1">
                <a:solidFill>
                  <a:schemeClr val="tx1"/>
                </a:solidFill>
              </a:rPr>
              <a:t>barnet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fra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barneverntjenesten</a:t>
            </a:r>
            <a:endParaRPr lang="en-GB" dirty="0">
              <a:solidFill>
                <a:schemeClr val="tx1"/>
              </a:solidFill>
            </a:endParaRPr>
          </a:p>
          <a:p>
            <a:pPr marL="1188720" lvl="2" indent="-274320">
              <a:spcBef>
                <a:spcPts val="600"/>
              </a:spcBef>
              <a:buClr>
                <a:srgbClr val="727CA3"/>
              </a:buClr>
            </a:pPr>
            <a:endParaRPr lang="en-GB" sz="2300" dirty="0" smtClean="0"/>
          </a:p>
          <a:p>
            <a:pPr marL="1188720" lvl="2" indent="-274320">
              <a:spcBef>
                <a:spcPts val="600"/>
              </a:spcBef>
              <a:buClr>
                <a:srgbClr val="727CA3"/>
              </a:buClr>
            </a:pPr>
            <a:r>
              <a:rPr lang="en-GB" sz="2300" dirty="0" err="1"/>
              <a:t>v</a:t>
            </a:r>
            <a:r>
              <a:rPr lang="en-GB" sz="2300" dirty="0" err="1" smtClean="0"/>
              <a:t>edtak</a:t>
            </a:r>
            <a:endParaRPr lang="en-GB" sz="2300" dirty="0" smtClean="0"/>
          </a:p>
          <a:p>
            <a:pPr marL="1188720" lvl="2" indent="-274320">
              <a:spcBef>
                <a:spcPts val="600"/>
              </a:spcBef>
              <a:buClr>
                <a:srgbClr val="727CA3"/>
              </a:buClr>
            </a:pPr>
            <a:r>
              <a:rPr lang="en-GB" sz="2300" dirty="0" err="1" smtClean="0"/>
              <a:t>omsorgsplan</a:t>
            </a:r>
            <a:r>
              <a:rPr lang="en-GB" sz="2300" dirty="0" smtClean="0"/>
              <a:t> </a:t>
            </a:r>
            <a:r>
              <a:rPr lang="en-GB" sz="2300" dirty="0" err="1" smtClean="0"/>
              <a:t>og</a:t>
            </a:r>
            <a:r>
              <a:rPr lang="en-GB" sz="2300" dirty="0" smtClean="0"/>
              <a:t> </a:t>
            </a:r>
            <a:r>
              <a:rPr lang="en-GB" sz="2300" dirty="0" err="1" smtClean="0"/>
              <a:t>tiltaksplan</a:t>
            </a:r>
            <a:r>
              <a:rPr lang="en-GB" sz="2300" dirty="0" smtClean="0"/>
              <a:t> </a:t>
            </a:r>
          </a:p>
          <a:p>
            <a:pPr marL="1188720" lvl="2" indent="-274320">
              <a:spcBef>
                <a:spcPts val="600"/>
              </a:spcBef>
              <a:buClr>
                <a:srgbClr val="727CA3"/>
              </a:buClr>
            </a:pPr>
            <a:r>
              <a:rPr lang="en-GB" sz="2300" dirty="0" err="1" smtClean="0"/>
              <a:t>annen</a:t>
            </a:r>
            <a:r>
              <a:rPr lang="en-GB" sz="2300" dirty="0" smtClean="0"/>
              <a:t> </a:t>
            </a:r>
            <a:r>
              <a:rPr lang="en-GB" sz="2300" dirty="0" err="1" smtClean="0"/>
              <a:t>viktig</a:t>
            </a:r>
            <a:r>
              <a:rPr lang="en-GB" sz="2300" dirty="0" smtClean="0"/>
              <a:t> </a:t>
            </a:r>
            <a:r>
              <a:rPr lang="en-GB" sz="2300" dirty="0" err="1" smtClean="0"/>
              <a:t>informasjon</a:t>
            </a:r>
            <a:r>
              <a:rPr lang="en-GB" sz="2300" dirty="0" smtClean="0"/>
              <a:t> </a:t>
            </a:r>
            <a:endParaRPr lang="en-GB" sz="2300" dirty="0"/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endParaRPr lang="en-GB" dirty="0" smtClean="0">
              <a:solidFill>
                <a:schemeClr val="tx1"/>
              </a:solidFill>
            </a:endParaRP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dirty="0" err="1" smtClean="0">
                <a:solidFill>
                  <a:schemeClr val="tx1"/>
                </a:solidFill>
              </a:rPr>
              <a:t>Avtale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og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planlegge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organisere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første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besøk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</a:t>
            </a:r>
            <a:r>
              <a:rPr lang="en-GB" dirty="0">
                <a:solidFill>
                  <a:schemeClr val="tx1"/>
                </a:solidFill>
              </a:rPr>
              <a:t> 	</a:t>
            </a:r>
            <a:r>
              <a:rPr lang="en-GB" dirty="0" err="1" smtClean="0">
                <a:solidFill>
                  <a:schemeClr val="tx1"/>
                </a:solidFill>
              </a:rPr>
              <a:t>fosterhjemmet</a:t>
            </a:r>
            <a:endParaRPr lang="en-GB" dirty="0" smtClean="0">
              <a:solidFill>
                <a:schemeClr val="tx1"/>
              </a:solidFill>
            </a:endParaRPr>
          </a:p>
          <a:p>
            <a:pPr marL="1005840" lvl="2">
              <a:spcBef>
                <a:spcPts val="600"/>
              </a:spcBef>
              <a:buClr>
                <a:srgbClr val="727CA3"/>
              </a:buClr>
            </a:pPr>
            <a:r>
              <a:rPr lang="en-GB" dirty="0" err="1" smtClean="0">
                <a:solidFill>
                  <a:schemeClr val="tx1"/>
                </a:solidFill>
              </a:rPr>
              <a:t>alene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eller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sammen</a:t>
            </a:r>
            <a:r>
              <a:rPr lang="en-GB" dirty="0">
                <a:solidFill>
                  <a:schemeClr val="tx1"/>
                </a:solidFill>
              </a:rPr>
              <a:t> med </a:t>
            </a:r>
            <a:r>
              <a:rPr lang="en-GB" dirty="0" err="1" smtClean="0">
                <a:solidFill>
                  <a:schemeClr val="tx1"/>
                </a:solidFill>
              </a:rPr>
              <a:t>omsorgskommunen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852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Forberedelse</a:t>
            </a:r>
            <a:r>
              <a:rPr lang="en-GB" dirty="0"/>
              <a:t> </a:t>
            </a:r>
            <a:r>
              <a:rPr lang="en-GB" dirty="0" err="1"/>
              <a:t>til</a:t>
            </a:r>
            <a:r>
              <a:rPr lang="en-GB" dirty="0"/>
              <a:t> </a:t>
            </a:r>
            <a:r>
              <a:rPr lang="en-GB" dirty="0" err="1" smtClean="0"/>
              <a:t>tilsynet</a:t>
            </a:r>
            <a:r>
              <a:rPr lang="en-GB" dirty="0" smtClean="0"/>
              <a:t> 2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727CA3"/>
              </a:buClr>
            </a:pPr>
            <a:r>
              <a:rPr lang="en-GB" dirty="0" err="1" smtClean="0"/>
              <a:t>Senere</a:t>
            </a:r>
            <a:r>
              <a:rPr lang="en-GB" dirty="0" smtClean="0"/>
              <a:t> </a:t>
            </a:r>
            <a:r>
              <a:rPr lang="en-GB" dirty="0" err="1"/>
              <a:t>besøk</a:t>
            </a:r>
            <a:endParaRPr lang="en-GB" dirty="0"/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endParaRPr lang="en-GB" dirty="0" smtClean="0">
              <a:solidFill>
                <a:schemeClr val="tx1"/>
              </a:solidFill>
            </a:endParaRP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dirty="0" err="1" smtClean="0">
                <a:solidFill>
                  <a:schemeClr val="tx1"/>
                </a:solidFill>
              </a:rPr>
              <a:t>Oppdatert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eller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ny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informasjon</a:t>
            </a:r>
            <a:r>
              <a:rPr lang="en-GB" dirty="0">
                <a:solidFill>
                  <a:schemeClr val="tx1"/>
                </a:solidFill>
              </a:rPr>
              <a:t> om </a:t>
            </a:r>
            <a:r>
              <a:rPr lang="en-GB" dirty="0" err="1">
                <a:solidFill>
                  <a:schemeClr val="tx1"/>
                </a:solidFill>
              </a:rPr>
              <a:t>barnet</a:t>
            </a:r>
            <a:endParaRPr lang="en-GB" dirty="0">
              <a:solidFill>
                <a:schemeClr val="tx1"/>
              </a:solidFill>
            </a:endParaRP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endParaRPr lang="en-GB" dirty="0" smtClean="0">
              <a:solidFill>
                <a:schemeClr val="tx1"/>
              </a:solidFill>
            </a:endParaRP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dirty="0" smtClean="0">
                <a:solidFill>
                  <a:schemeClr val="tx1"/>
                </a:solidFill>
              </a:rPr>
              <a:t>Rapport </a:t>
            </a:r>
            <a:r>
              <a:rPr lang="en-GB" dirty="0" err="1">
                <a:solidFill>
                  <a:schemeClr val="tx1"/>
                </a:solidFill>
              </a:rPr>
              <a:t>fra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sist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tilsynsbesøk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dirty="0" err="1">
                <a:solidFill>
                  <a:schemeClr val="tx1"/>
                </a:solidFill>
              </a:rPr>
              <a:t>punkter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til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oppfølging</a:t>
            </a:r>
            <a:endParaRPr lang="en-GB" dirty="0">
              <a:solidFill>
                <a:schemeClr val="tx1"/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29574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Under </a:t>
            </a:r>
            <a:r>
              <a:rPr lang="en-GB" dirty="0" err="1" smtClean="0"/>
              <a:t>tilsynsbesøket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Clr>
                <a:srgbClr val="727CA3"/>
              </a:buClr>
            </a:pPr>
            <a:r>
              <a:rPr lang="en-GB" sz="2800" dirty="0" err="1"/>
              <a:t>Kontaktetablering</a:t>
            </a:r>
            <a:endParaRPr lang="en-GB" sz="2800" dirty="0"/>
          </a:p>
          <a:p>
            <a:pPr lvl="0">
              <a:buClr>
                <a:srgbClr val="727CA3"/>
              </a:buClr>
            </a:pPr>
            <a:endParaRPr lang="en-GB" sz="2800" dirty="0"/>
          </a:p>
          <a:p>
            <a:pPr lvl="0">
              <a:buClr>
                <a:srgbClr val="727CA3"/>
              </a:buClr>
            </a:pPr>
            <a:r>
              <a:rPr lang="en-GB" sz="2800" dirty="0" err="1"/>
              <a:t>Organisering</a:t>
            </a:r>
            <a:r>
              <a:rPr lang="en-GB" sz="2800" dirty="0"/>
              <a:t> </a:t>
            </a:r>
            <a:r>
              <a:rPr lang="en-GB" sz="2800" dirty="0" err="1"/>
              <a:t>av</a:t>
            </a:r>
            <a:r>
              <a:rPr lang="en-GB" sz="2800" dirty="0"/>
              <a:t> </a:t>
            </a:r>
            <a:r>
              <a:rPr lang="en-GB" sz="2800" dirty="0" err="1"/>
              <a:t>samtalen</a:t>
            </a:r>
            <a:endParaRPr lang="en-GB" sz="2800" dirty="0"/>
          </a:p>
          <a:p>
            <a:pPr lvl="0">
              <a:buClr>
                <a:srgbClr val="727CA3"/>
              </a:buClr>
            </a:pPr>
            <a:endParaRPr lang="en-GB" sz="2800" dirty="0"/>
          </a:p>
          <a:p>
            <a:pPr lvl="0">
              <a:buClr>
                <a:srgbClr val="727CA3"/>
              </a:buClr>
            </a:pPr>
            <a:r>
              <a:rPr lang="en-GB" sz="2800" dirty="0"/>
              <a:t>Å </a:t>
            </a:r>
            <a:r>
              <a:rPr lang="en-GB" sz="2800" dirty="0" err="1"/>
              <a:t>snakke</a:t>
            </a:r>
            <a:r>
              <a:rPr lang="en-GB" sz="2800" dirty="0"/>
              <a:t> med </a:t>
            </a:r>
            <a:r>
              <a:rPr lang="en-GB" sz="2800" dirty="0" err="1"/>
              <a:t>barnet</a:t>
            </a:r>
            <a:r>
              <a:rPr lang="en-GB" sz="2800" dirty="0"/>
              <a:t> </a:t>
            </a:r>
            <a:r>
              <a:rPr lang="en-GB" sz="2800" dirty="0" err="1"/>
              <a:t>alene</a:t>
            </a:r>
            <a:endParaRPr lang="en-GB" sz="2800" dirty="0"/>
          </a:p>
          <a:p>
            <a:pPr lvl="0">
              <a:buClr>
                <a:srgbClr val="727CA3"/>
              </a:buClr>
            </a:pPr>
            <a:endParaRPr lang="en-GB" sz="2800" dirty="0"/>
          </a:p>
          <a:p>
            <a:pPr lvl="0">
              <a:buClr>
                <a:srgbClr val="727CA3"/>
              </a:buClr>
            </a:pPr>
            <a:r>
              <a:rPr lang="en-GB" sz="2800" dirty="0" err="1"/>
              <a:t>Samtalemetodikk</a:t>
            </a:r>
            <a:endParaRPr lang="en-GB" sz="2800" dirty="0"/>
          </a:p>
          <a:p>
            <a:pPr lvl="0">
              <a:buClr>
                <a:srgbClr val="727CA3"/>
              </a:buClr>
            </a:pPr>
            <a:endParaRPr lang="en-GB" sz="2800" dirty="0"/>
          </a:p>
          <a:p>
            <a:pPr lvl="0">
              <a:buClr>
                <a:srgbClr val="727CA3"/>
              </a:buClr>
            </a:pPr>
            <a:r>
              <a:rPr lang="en-GB" sz="2800" dirty="0" err="1"/>
              <a:t>Observasjoner</a:t>
            </a:r>
            <a:endParaRPr lang="en-GB" sz="2800" dirty="0"/>
          </a:p>
          <a:p>
            <a:pPr lvl="0">
              <a:buClr>
                <a:srgbClr val="727CA3"/>
              </a:buClr>
            </a:pPr>
            <a:endParaRPr lang="en-GB" sz="2800" dirty="0"/>
          </a:p>
          <a:p>
            <a:pPr lvl="0">
              <a:buClr>
                <a:srgbClr val="727CA3"/>
              </a:buClr>
            </a:pPr>
            <a:r>
              <a:rPr lang="en-GB" sz="2800" dirty="0" err="1"/>
              <a:t>Barnets</a:t>
            </a:r>
            <a:r>
              <a:rPr lang="en-GB" sz="2800" dirty="0"/>
              <a:t> </a:t>
            </a:r>
            <a:r>
              <a:rPr lang="en-GB" sz="2800" dirty="0" err="1"/>
              <a:t>stemme</a:t>
            </a:r>
            <a:r>
              <a:rPr lang="en-GB" sz="2800" dirty="0"/>
              <a:t>/</a:t>
            </a:r>
            <a:r>
              <a:rPr lang="en-GB" sz="2800" dirty="0" err="1"/>
              <a:t>barnet</a:t>
            </a:r>
            <a:r>
              <a:rPr lang="en-GB" sz="2800" dirty="0"/>
              <a:t> </a:t>
            </a:r>
            <a:r>
              <a:rPr lang="en-GB" sz="2800" dirty="0" err="1"/>
              <a:t>som</a:t>
            </a:r>
            <a:r>
              <a:rPr lang="en-GB" sz="2800" dirty="0"/>
              <a:t> informant</a:t>
            </a:r>
            <a:endParaRPr lang="en-GB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069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Etter</a:t>
            </a:r>
            <a:r>
              <a:rPr lang="en-GB" dirty="0"/>
              <a:t> </a:t>
            </a:r>
            <a:r>
              <a:rPr lang="en-GB" dirty="0" err="1" smtClean="0"/>
              <a:t>samtalen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0">
              <a:buClr>
                <a:srgbClr val="727CA3"/>
              </a:buClr>
            </a:pPr>
            <a:r>
              <a:rPr lang="en-GB" dirty="0" err="1"/>
              <a:t>Involvering</a:t>
            </a:r>
            <a:r>
              <a:rPr lang="en-GB" dirty="0"/>
              <a:t> </a:t>
            </a:r>
            <a:r>
              <a:rPr lang="en-GB" dirty="0" err="1"/>
              <a:t>av</a:t>
            </a:r>
            <a:r>
              <a:rPr lang="en-GB" dirty="0"/>
              <a:t> </a:t>
            </a:r>
            <a:r>
              <a:rPr lang="en-GB" dirty="0" err="1"/>
              <a:t>barnet</a:t>
            </a:r>
            <a:endParaRPr lang="en-GB" dirty="0"/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sz="2000" dirty="0" err="1">
                <a:solidFill>
                  <a:schemeClr val="tx1"/>
                </a:solidFill>
              </a:rPr>
              <a:t>Avklare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</a:rPr>
              <a:t>spørsmål</a:t>
            </a:r>
            <a:r>
              <a:rPr lang="en-GB" sz="2000" dirty="0" smtClean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fra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barnet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som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kom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opp</a:t>
            </a:r>
            <a:r>
              <a:rPr lang="en-GB" sz="2000" dirty="0">
                <a:solidFill>
                  <a:schemeClr val="tx1"/>
                </a:solidFill>
              </a:rPr>
              <a:t> under </a:t>
            </a:r>
            <a:r>
              <a:rPr lang="en-GB" sz="2000" dirty="0" err="1">
                <a:solidFill>
                  <a:schemeClr val="tx1"/>
                </a:solidFill>
              </a:rPr>
              <a:t>samtalen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  <a:r>
              <a:rPr lang="en-GB" sz="2000" dirty="0" err="1">
                <a:solidFill>
                  <a:schemeClr val="tx1"/>
                </a:solidFill>
              </a:rPr>
              <a:t>og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hvordan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dette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kan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oppklares</a:t>
            </a:r>
            <a:endParaRPr lang="en-GB" sz="2000" dirty="0">
              <a:solidFill>
                <a:schemeClr val="tx1"/>
              </a:solidFill>
            </a:endParaRP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sz="2000" dirty="0" err="1">
                <a:solidFill>
                  <a:schemeClr val="tx1"/>
                </a:solidFill>
              </a:rPr>
              <a:t>Hva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skal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formidles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fosterforeldrene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avsluttende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fellessamtale</a:t>
            </a:r>
            <a:r>
              <a:rPr lang="en-GB" sz="2000" dirty="0">
                <a:solidFill>
                  <a:schemeClr val="tx1"/>
                </a:solidFill>
              </a:rPr>
              <a:t>?</a:t>
            </a: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sz="2000" dirty="0" err="1">
                <a:solidFill>
                  <a:schemeClr val="tx1"/>
                </a:solidFill>
              </a:rPr>
              <a:t>Oppsummering</a:t>
            </a:r>
            <a:r>
              <a:rPr lang="en-GB" sz="2000" dirty="0">
                <a:solidFill>
                  <a:schemeClr val="tx1"/>
                </a:solidFill>
              </a:rPr>
              <a:t> med </a:t>
            </a:r>
            <a:r>
              <a:rPr lang="en-GB" sz="2000" dirty="0" err="1">
                <a:solidFill>
                  <a:schemeClr val="tx1"/>
                </a:solidFill>
              </a:rPr>
              <a:t>barnet</a:t>
            </a:r>
            <a:r>
              <a:rPr lang="en-GB" sz="2000" dirty="0">
                <a:solidFill>
                  <a:schemeClr val="tx1"/>
                </a:solidFill>
              </a:rPr>
              <a:t> om </a:t>
            </a:r>
            <a:r>
              <a:rPr lang="en-GB" sz="2000" dirty="0" err="1">
                <a:solidFill>
                  <a:schemeClr val="tx1"/>
                </a:solidFill>
              </a:rPr>
              <a:t>innhold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rapporten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pPr marL="731520" lvl="1">
              <a:spcBef>
                <a:spcPts val="600"/>
              </a:spcBef>
              <a:buClr>
                <a:srgbClr val="727CA3"/>
              </a:buClr>
            </a:pPr>
            <a:r>
              <a:rPr lang="en-GB" sz="2000" dirty="0" err="1">
                <a:solidFill>
                  <a:schemeClr val="tx1"/>
                </a:solidFill>
              </a:rPr>
              <a:t>Neste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besøk</a:t>
            </a:r>
            <a:r>
              <a:rPr lang="en-GB" sz="2000" dirty="0">
                <a:solidFill>
                  <a:schemeClr val="tx1"/>
                </a:solidFill>
              </a:rPr>
              <a:t>? (</a:t>
            </a:r>
            <a:r>
              <a:rPr lang="en-GB" sz="2000" dirty="0" err="1" smtClean="0">
                <a:solidFill>
                  <a:schemeClr val="tx1"/>
                </a:solidFill>
              </a:rPr>
              <a:t>forutsigbarhet</a:t>
            </a:r>
            <a:r>
              <a:rPr lang="en-GB" sz="2000" dirty="0" smtClean="0">
                <a:solidFill>
                  <a:schemeClr val="tx1"/>
                </a:solidFill>
              </a:rPr>
              <a:t>)</a:t>
            </a:r>
          </a:p>
          <a:p>
            <a:pPr marL="457200">
              <a:buClr>
                <a:srgbClr val="727CA3"/>
              </a:buClr>
            </a:pPr>
            <a:endParaRPr lang="en-GB" dirty="0" smtClean="0"/>
          </a:p>
          <a:p>
            <a:pPr marL="457200">
              <a:buClr>
                <a:srgbClr val="727CA3"/>
              </a:buClr>
            </a:pPr>
            <a:r>
              <a:rPr lang="en-GB" dirty="0" err="1" smtClean="0"/>
              <a:t>Annet</a:t>
            </a:r>
            <a:r>
              <a:rPr lang="en-GB" dirty="0" smtClean="0"/>
              <a:t>:</a:t>
            </a:r>
          </a:p>
          <a:p>
            <a:pPr marL="731520" lvl="1">
              <a:buClr>
                <a:srgbClr val="727CA3"/>
              </a:buClr>
            </a:pPr>
            <a:r>
              <a:rPr lang="en-GB" sz="2000" dirty="0" err="1">
                <a:solidFill>
                  <a:schemeClr val="tx1"/>
                </a:solidFill>
              </a:rPr>
              <a:t>Informasjon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fra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fosterforeldrene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</a:p>
          <a:p>
            <a:pPr marL="731520" lvl="1">
              <a:buClr>
                <a:srgbClr val="727CA3"/>
              </a:buClr>
            </a:pPr>
            <a:r>
              <a:rPr lang="en-GB" sz="2000" dirty="0" err="1">
                <a:solidFill>
                  <a:schemeClr val="tx1"/>
                </a:solidFill>
              </a:rPr>
              <a:t>Endring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i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antall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tilsynsbesøk</a:t>
            </a:r>
            <a:r>
              <a:rPr lang="en-GB" sz="2000" dirty="0">
                <a:solidFill>
                  <a:schemeClr val="tx1"/>
                </a:solidFill>
              </a:rPr>
              <a:t>?</a:t>
            </a:r>
          </a:p>
          <a:p>
            <a:pPr marL="731520" lvl="1">
              <a:buClr>
                <a:srgbClr val="727CA3"/>
              </a:buClr>
            </a:pPr>
            <a:r>
              <a:rPr lang="en-GB" sz="2000" dirty="0" err="1">
                <a:solidFill>
                  <a:schemeClr val="tx1"/>
                </a:solidFill>
              </a:rPr>
              <a:t>Bekymring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eller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punkter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til</a:t>
            </a:r>
            <a:r>
              <a:rPr lang="en-GB" sz="2000" dirty="0">
                <a:solidFill>
                  <a:schemeClr val="tx1"/>
                </a:solidFill>
              </a:rPr>
              <a:t> </a:t>
            </a:r>
            <a:r>
              <a:rPr lang="en-GB" sz="2000" dirty="0" err="1">
                <a:solidFill>
                  <a:schemeClr val="tx1"/>
                </a:solidFill>
              </a:rPr>
              <a:t>oppfølging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5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Gode råd til tilsynsbesøket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B89D3-DA1B-4D9A-AAD3-33D4BE17FFA2}" type="slidenum">
              <a:rPr lang="en-GB" smtClean="0"/>
              <a:t>9</a:t>
            </a:fld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nb-NO" sz="2800" dirty="0"/>
              <a:t>Gjennomfør samtale med barnet før en ev. samtale med </a:t>
            </a:r>
            <a:r>
              <a:rPr lang="nb-NO" sz="2800" dirty="0" smtClean="0"/>
              <a:t>fosterforeldrene</a:t>
            </a:r>
            <a:endParaRPr lang="nb-NO" sz="2800" dirty="0"/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Still </a:t>
            </a:r>
            <a:r>
              <a:rPr lang="nb-NO" sz="2800" dirty="0"/>
              <a:t>åpne </a:t>
            </a:r>
            <a:r>
              <a:rPr lang="nb-NO" sz="2800" dirty="0" smtClean="0"/>
              <a:t>spørsmål</a:t>
            </a:r>
            <a:endParaRPr lang="nb-NO" sz="2800" dirty="0"/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La </a:t>
            </a:r>
            <a:r>
              <a:rPr lang="nb-NO" sz="2800" dirty="0"/>
              <a:t>barnet fortelle </a:t>
            </a:r>
            <a:r>
              <a:rPr lang="nb-NO" sz="2800" dirty="0" smtClean="0"/>
              <a:t>fritt</a:t>
            </a:r>
            <a:endParaRPr lang="nb-NO" sz="2800" dirty="0"/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Innhent </a:t>
            </a:r>
            <a:r>
              <a:rPr lang="nb-NO" sz="2800" dirty="0"/>
              <a:t>barnets syn på hvordan han eller </a:t>
            </a:r>
            <a:r>
              <a:rPr lang="nb-NO" sz="2800" dirty="0" smtClean="0"/>
              <a:t>hun </a:t>
            </a:r>
            <a:r>
              <a:rPr lang="nb-NO" sz="2800" dirty="0"/>
              <a:t>har det i </a:t>
            </a:r>
            <a:r>
              <a:rPr lang="nb-NO" sz="2800" dirty="0" smtClean="0"/>
              <a:t>fosterhjemmet</a:t>
            </a:r>
            <a:endParaRPr lang="nb-NO" sz="2800" dirty="0"/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Undersøk </a:t>
            </a:r>
            <a:r>
              <a:rPr lang="nb-NO" sz="2800" dirty="0"/>
              <a:t>om barnet har klager, spørsmål eller </a:t>
            </a:r>
            <a:r>
              <a:rPr lang="nb-NO" sz="2800" dirty="0" smtClean="0"/>
              <a:t>ønsker</a:t>
            </a:r>
            <a:endParaRPr lang="nb-NO" sz="2800" dirty="0"/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Informer </a:t>
            </a:r>
            <a:r>
              <a:rPr lang="nb-NO" sz="2800" dirty="0"/>
              <a:t>om at det vil bli skrevet rapport </a:t>
            </a:r>
            <a:r>
              <a:rPr lang="nb-NO" sz="2800" dirty="0" smtClean="0"/>
              <a:t>etter besøket</a:t>
            </a:r>
            <a:endParaRPr lang="nb-NO" sz="2800" dirty="0"/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Barnet </a:t>
            </a:r>
            <a:r>
              <a:rPr lang="nb-NO" sz="2800" dirty="0"/>
              <a:t>må spørres om det ønsker å medvirke til innholdet i </a:t>
            </a:r>
            <a:r>
              <a:rPr lang="nb-NO" sz="2800" dirty="0" smtClean="0"/>
              <a:t>rapporten</a:t>
            </a:r>
            <a:endParaRPr lang="nb-NO" sz="2800" dirty="0"/>
          </a:p>
          <a:p>
            <a:endParaRPr lang="nb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nb-NO" sz="2800" dirty="0"/>
              <a:t>Barnet og tilsynsperson bør avtale </a:t>
            </a:r>
            <a:r>
              <a:rPr lang="nb-NO" sz="2800" dirty="0" smtClean="0"/>
              <a:t>hva </a:t>
            </a:r>
            <a:r>
              <a:rPr lang="nb-NO" sz="2800" dirty="0"/>
              <a:t>som skal videreformidles til </a:t>
            </a:r>
            <a:r>
              <a:rPr lang="nb-NO" sz="2800" dirty="0" smtClean="0"/>
              <a:t>fosterforeldrene</a:t>
            </a:r>
            <a:endParaRPr lang="nb-NO" sz="2800" dirty="0"/>
          </a:p>
          <a:p>
            <a:pPr lvl="1"/>
            <a:r>
              <a:rPr lang="nb-NO" sz="2500" dirty="0"/>
              <a:t>Det bør avtales hva barnet selv skal fortelle og hva tilsynet skal fortelle</a:t>
            </a:r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Fosterforeldrene </a:t>
            </a:r>
            <a:r>
              <a:rPr lang="nb-NO" sz="2800" dirty="0"/>
              <a:t>bør få kjennskap til hvordan barnet ser på sin egen </a:t>
            </a:r>
            <a:r>
              <a:rPr lang="nb-NO" sz="2800" dirty="0" smtClean="0"/>
              <a:t>situasjon, </a:t>
            </a:r>
            <a:r>
              <a:rPr lang="nb-NO" sz="2800" dirty="0"/>
              <a:t>slik at de kan gi nødvendig støtte til </a:t>
            </a:r>
            <a:r>
              <a:rPr lang="nb-NO" sz="2800" dirty="0" smtClean="0"/>
              <a:t>barnet</a:t>
            </a:r>
            <a:endParaRPr lang="nb-NO" sz="2800" dirty="0"/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Dersom </a:t>
            </a:r>
            <a:r>
              <a:rPr lang="nb-NO" sz="2800" dirty="0"/>
              <a:t>barnet har </a:t>
            </a:r>
            <a:r>
              <a:rPr lang="nb-NO" sz="2800" dirty="0" smtClean="0"/>
              <a:t>spørsmål </a:t>
            </a:r>
            <a:r>
              <a:rPr lang="nb-NO" sz="2800" dirty="0"/>
              <a:t>som ikke kan besvares av fosterforeldrene, bør det legges en plan for hvordan man kan besvare det barnet er opptatt </a:t>
            </a:r>
            <a:r>
              <a:rPr lang="nb-NO" sz="2800" dirty="0" smtClean="0"/>
              <a:t>av</a:t>
            </a:r>
          </a:p>
          <a:p>
            <a:pPr lvl="1"/>
            <a:r>
              <a:rPr lang="nb-NO" sz="2500" dirty="0"/>
              <a:t>Denne planen bør beskrives i tilsynsrapporten.</a:t>
            </a:r>
          </a:p>
          <a:p>
            <a:pPr lvl="0"/>
            <a:endParaRPr lang="nb-NO" sz="2800" dirty="0" smtClean="0"/>
          </a:p>
          <a:p>
            <a:pPr lvl="0"/>
            <a:r>
              <a:rPr lang="nb-NO" sz="2800" dirty="0" smtClean="0"/>
              <a:t>Hvis </a:t>
            </a:r>
            <a:r>
              <a:rPr lang="nb-NO" sz="2800" dirty="0"/>
              <a:t>tilsynspersonen har samtaler med fosterforeldre uten </a:t>
            </a:r>
            <a:r>
              <a:rPr lang="nb-NO" sz="2800" dirty="0" smtClean="0"/>
              <a:t>barnet til </a:t>
            </a:r>
            <a:r>
              <a:rPr lang="nb-NO" sz="2800" dirty="0"/>
              <a:t>stede, må barnet </a:t>
            </a:r>
            <a:r>
              <a:rPr lang="nb-NO" sz="2800" dirty="0" smtClean="0"/>
              <a:t>informasjon </a:t>
            </a:r>
            <a:r>
              <a:rPr lang="nb-NO" sz="2800" dirty="0"/>
              <a:t>fra tilsynspersonen </a:t>
            </a:r>
            <a:r>
              <a:rPr lang="nb-NO" sz="2800" dirty="0" smtClean="0"/>
              <a:t>om det</a:t>
            </a:r>
            <a:endParaRPr lang="nb-NO" sz="2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327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prinnelse">
  <a:themeElements>
    <a:clrScheme name="Bølg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prinnels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</TotalTime>
  <Words>709</Words>
  <Application>Microsoft Office PowerPoint</Application>
  <PresentationFormat>Skjermfremvisning (4:3)</PresentationFormat>
  <Paragraphs>188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19" baseType="lpstr">
      <vt:lpstr>Opprinnelse</vt:lpstr>
      <vt:lpstr>Tilsynsoppdraget  </vt:lpstr>
      <vt:lpstr>Tilsynsbesøket </vt:lpstr>
      <vt:lpstr>Rammer og hensikt med tilsynet 1</vt:lpstr>
      <vt:lpstr>Rammer og hensikt med tilsynet 2</vt:lpstr>
      <vt:lpstr>Forberedelse til tilsynet 1</vt:lpstr>
      <vt:lpstr>Forberedelse til tilsynet 2</vt:lpstr>
      <vt:lpstr>Under tilsynsbesøket</vt:lpstr>
      <vt:lpstr>Etter samtalen</vt:lpstr>
      <vt:lpstr>Gode råd til tilsynsbesøket</vt:lpstr>
      <vt:lpstr>Tilsynsrapporten</vt:lpstr>
      <vt:lpstr>Rapportens formål</vt:lpstr>
      <vt:lpstr>Gjennomføring og rutiner</vt:lpstr>
      <vt:lpstr>Gjennomføring og rutiner forts</vt:lpstr>
      <vt:lpstr>Skriveprosess og innhold</vt:lpstr>
      <vt:lpstr>Rapportskjema</vt:lpstr>
      <vt:lpstr>Barnets stemme – samles med samtale med barn</vt:lpstr>
      <vt:lpstr>Spørsmål?</vt:lpstr>
      <vt:lpstr>PowerPoint-presentasjon</vt:lpstr>
    </vt:vector>
  </TitlesOfParts>
  <Company>Barne, Ungdoms og familiedirektoratet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 formelle grunnlaget for tilsynsordningen</dc:title>
  <dc:creator>Jan Faller</dc:creator>
  <cp:lastModifiedBy>Dag Lund-Fallingen</cp:lastModifiedBy>
  <cp:revision>127</cp:revision>
  <cp:lastPrinted>2015-05-27T11:08:10Z</cp:lastPrinted>
  <dcterms:created xsi:type="dcterms:W3CDTF">2015-03-19T11:13:28Z</dcterms:created>
  <dcterms:modified xsi:type="dcterms:W3CDTF">2015-12-06T12:29:32Z</dcterms:modified>
</cp:coreProperties>
</file>